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37"/>
  </p:notesMasterIdLst>
  <p:sldIdLst>
    <p:sldId id="256" r:id="rId2"/>
    <p:sldId id="258" r:id="rId3"/>
    <p:sldId id="259" r:id="rId4"/>
    <p:sldId id="260" r:id="rId5"/>
    <p:sldId id="267" r:id="rId6"/>
    <p:sldId id="268" r:id="rId7"/>
    <p:sldId id="269" r:id="rId8"/>
    <p:sldId id="270" r:id="rId9"/>
    <p:sldId id="273" r:id="rId10"/>
    <p:sldId id="274" r:id="rId11"/>
    <p:sldId id="277" r:id="rId12"/>
    <p:sldId id="278" r:id="rId13"/>
    <p:sldId id="279" r:id="rId14"/>
    <p:sldId id="280" r:id="rId15"/>
    <p:sldId id="287" r:id="rId16"/>
    <p:sldId id="288" r:id="rId17"/>
    <p:sldId id="289" r:id="rId18"/>
    <p:sldId id="290" r:id="rId19"/>
    <p:sldId id="291" r:id="rId20"/>
    <p:sldId id="292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0" r:id="rId35"/>
    <p:sldId id="311" r:id="rId3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F8F3EB15-A799-482C-87DD-E67C2ABDC9D3}">
  <a:tblStyle styleId="{F8F3EB15-A799-482C-87DD-E67C2ABDC9D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27272"/>
              <a:buChar char="●"/>
              <a:defRPr sz="1100"/>
            </a:lvl1pPr>
            <a:lvl2pPr lvl="1">
              <a:spcBef>
                <a:spcPts val="0"/>
              </a:spcBef>
              <a:buSzPct val="127272"/>
              <a:buChar char="○"/>
              <a:defRPr sz="1100"/>
            </a:lvl2pPr>
            <a:lvl3pPr lvl="2">
              <a:spcBef>
                <a:spcPts val="0"/>
              </a:spcBef>
              <a:buSzPct val="127272"/>
              <a:buChar char="■"/>
              <a:defRPr sz="1100"/>
            </a:lvl3pPr>
            <a:lvl4pPr lvl="3">
              <a:spcBef>
                <a:spcPts val="0"/>
              </a:spcBef>
              <a:buSzPct val="127272"/>
              <a:buChar char="●"/>
              <a:defRPr sz="1100"/>
            </a:lvl4pPr>
            <a:lvl5pPr lvl="4">
              <a:spcBef>
                <a:spcPts val="0"/>
              </a:spcBef>
              <a:buSzPct val="127272"/>
              <a:buChar char="○"/>
              <a:defRPr sz="1100"/>
            </a:lvl5pPr>
            <a:lvl6pPr lvl="5">
              <a:spcBef>
                <a:spcPts val="0"/>
              </a:spcBef>
              <a:buSzPct val="127272"/>
              <a:buChar char="■"/>
              <a:defRPr sz="1100"/>
            </a:lvl6pPr>
            <a:lvl7pPr lvl="6">
              <a:spcBef>
                <a:spcPts val="0"/>
              </a:spcBef>
              <a:buSzPct val="127272"/>
              <a:buChar char="●"/>
              <a:defRPr sz="1100"/>
            </a:lvl7pPr>
            <a:lvl8pPr lvl="7">
              <a:spcBef>
                <a:spcPts val="0"/>
              </a:spcBef>
              <a:buSzPct val="127272"/>
              <a:buChar char="○"/>
              <a:defRPr sz="1100"/>
            </a:lvl8pPr>
            <a:lvl9pPr lvl="8">
              <a:spcBef>
                <a:spcPts val="0"/>
              </a:spcBef>
              <a:buSzPct val="127272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Shape 3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Shape 4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Shape 4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Shape 4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4" name="Shape 4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2" name="Shape 4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Shape 5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8" name="Shape 5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69021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-3833" y="16053"/>
            <a:ext cx="10925833" cy="6881035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14659" y="881"/>
            <a:ext cx="10500941" cy="6881035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-846667" y="-882"/>
            <a:ext cx="2167467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 rot="10800000" flipH="1">
            <a:off x="-524934" y="-4974"/>
            <a:ext cx="1403435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900" cy="925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 algn="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3pPr>
            <a:lvl4pPr lvl="3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 rot="10800000" flipH="1">
            <a:off x="-348182" y="-21900"/>
            <a:ext cx="1723520" cy="68799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 rot="10800000" flipH="1">
            <a:off x="-348182" y="-21900"/>
            <a:ext cx="1723520" cy="68799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600" cy="4840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14285"/>
              <a:defRPr sz="2800"/>
            </a:lvl1pPr>
            <a:lvl2pPr lvl="1">
              <a:spcBef>
                <a:spcPts val="0"/>
              </a:spcBef>
              <a:buSzPct val="116666"/>
              <a:defRPr sz="2400"/>
            </a:lvl2pPr>
            <a:lvl3pPr lvl="2">
              <a:spcBef>
                <a:spcPts val="0"/>
              </a:spcBef>
              <a:buSzPct val="120000"/>
              <a:defRPr sz="2000"/>
            </a:lvl3pPr>
            <a:lvl4pPr lvl="3">
              <a:spcBef>
                <a:spcPts val="0"/>
              </a:spcBef>
              <a:buSzPct val="111111"/>
              <a:defRPr sz="1800"/>
            </a:lvl4pPr>
            <a:lvl5pPr lvl="4">
              <a:spcBef>
                <a:spcPts val="0"/>
              </a:spcBef>
              <a:buSzPct val="111111"/>
              <a:defRPr sz="1800"/>
            </a:lvl5pPr>
            <a:lvl6pPr lvl="5">
              <a:spcBef>
                <a:spcPts val="0"/>
              </a:spcBef>
              <a:buSzPct val="111111"/>
              <a:defRPr sz="1800"/>
            </a:lvl6pPr>
            <a:lvl7pPr lvl="6">
              <a:spcBef>
                <a:spcPts val="0"/>
              </a:spcBef>
              <a:buSzPct val="111111"/>
              <a:defRPr sz="1800"/>
            </a:lvl7pPr>
            <a:lvl8pPr lvl="7">
              <a:spcBef>
                <a:spcPts val="0"/>
              </a:spcBef>
              <a:buSzPct val="111111"/>
              <a:defRPr sz="1800"/>
            </a:lvl8pPr>
            <a:lvl9pPr lvl="8">
              <a:spcBef>
                <a:spcPts val="0"/>
              </a:spcBef>
              <a:buSzPct val="111111"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600" cy="4840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14285"/>
              <a:defRPr sz="2800"/>
            </a:lvl1pPr>
            <a:lvl2pPr lvl="1">
              <a:spcBef>
                <a:spcPts val="0"/>
              </a:spcBef>
              <a:buSzPct val="116666"/>
              <a:defRPr sz="2400"/>
            </a:lvl2pPr>
            <a:lvl3pPr lvl="2">
              <a:spcBef>
                <a:spcPts val="0"/>
              </a:spcBef>
              <a:buSzPct val="120000"/>
              <a:defRPr sz="2000"/>
            </a:lvl3pPr>
            <a:lvl4pPr lvl="3">
              <a:spcBef>
                <a:spcPts val="0"/>
              </a:spcBef>
              <a:buSzPct val="111111"/>
              <a:defRPr sz="1800"/>
            </a:lvl4pPr>
            <a:lvl5pPr lvl="4">
              <a:spcBef>
                <a:spcPts val="0"/>
              </a:spcBef>
              <a:buSzPct val="111111"/>
              <a:defRPr sz="1800"/>
            </a:lvl5pPr>
            <a:lvl6pPr lvl="5">
              <a:spcBef>
                <a:spcPts val="0"/>
              </a:spcBef>
              <a:buSzPct val="111111"/>
              <a:defRPr sz="1800"/>
            </a:lvl6pPr>
            <a:lvl7pPr lvl="6">
              <a:spcBef>
                <a:spcPts val="0"/>
              </a:spcBef>
              <a:buSzPct val="111111"/>
              <a:defRPr sz="1800"/>
            </a:lvl7pPr>
            <a:lvl8pPr lvl="7">
              <a:spcBef>
                <a:spcPts val="0"/>
              </a:spcBef>
              <a:buSzPct val="111111"/>
              <a:defRPr sz="1800"/>
            </a:lvl8pPr>
            <a:lvl9pPr lvl="8">
              <a:spcBef>
                <a:spcPts val="0"/>
              </a:spcBef>
              <a:buSzPct val="111111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 rot="10800000" flipH="1">
            <a:off x="-348182" y="-21900"/>
            <a:ext cx="1723520" cy="68799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Shape 35"/>
          <p:cNvGrpSpPr/>
          <p:nvPr/>
        </p:nvGrpSpPr>
        <p:grpSpPr>
          <a:xfrm>
            <a:off x="-6264" y="4933387"/>
            <a:ext cx="9150267" cy="3100651"/>
            <a:chOff x="-6264" y="4933387"/>
            <a:chExt cx="9150267" cy="3100651"/>
          </a:xfrm>
        </p:grpSpPr>
        <p:sp>
          <p:nvSpPr>
            <p:cNvPr id="36" name="Shape 36"/>
            <p:cNvSpPr/>
            <p:nvPr/>
          </p:nvSpPr>
          <p:spPr>
            <a:xfrm>
              <a:off x="-8" y="5537200"/>
              <a:ext cx="9144009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/>
              </a:path>
              <a:tileRect/>
            </a:gradFill>
            <a:ln>
              <a:noFill/>
            </a:ln>
          </p:spPr>
          <p:txBody>
            <a:bodyPr wrap="square"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 rot="5400000" flipH="1">
              <a:off x="3018543" y="1908579"/>
              <a:ext cx="3100651" cy="9150267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/>
              </a:path>
              <a:tileRect/>
            </a:gradFill>
            <a:ln>
              <a:noFill/>
            </a:ln>
          </p:spPr>
          <p:txBody>
            <a:bodyPr wrap="square"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-8" y="5740400"/>
              <a:ext cx="9144011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/>
              </a:path>
              <a:tileRect/>
            </a:gradFill>
            <a:ln>
              <a:noFill/>
            </a:ln>
          </p:spPr>
          <p:txBody>
            <a:bodyPr wrap="square"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None/>
              <a:defRPr sz="24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wave"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560"/>
              </a:spcBef>
              <a:buClr>
                <a:schemeClr val="dk2"/>
              </a:buClr>
              <a:buSzPct val="100000"/>
              <a:buFont typeface="Trebuchet MS"/>
              <a:buChar char="○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buChar char="■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buChar char="○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buChar char="■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buChar char="○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buChar char="■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N_5IbXUY3y2PCuhFQ0YA7ZuREwC7ew1Q3fyILBnEBQA/cop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ctrTitle"/>
          </p:nvPr>
        </p:nvSpPr>
        <p:spPr>
          <a:xfrm>
            <a:off x="946165" y="2694005"/>
            <a:ext cx="7050900" cy="147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mtClean="0">
                <a:solidFill>
                  <a:srgbClr val="FFFF00"/>
                </a:solidFill>
              </a:rPr>
              <a:t>Jeopardy</a:t>
            </a:r>
            <a:endParaRPr lang="en" dirty="0">
              <a:solidFill>
                <a:srgbClr val="FFFF00"/>
              </a:solidFill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316925" y="4362125"/>
            <a:ext cx="8618700" cy="1296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FFFF"/>
                </a:solidFill>
              </a:rPr>
              <a:t>B</a:t>
            </a:r>
            <a:r>
              <a:rPr lang="en" dirty="0" smtClean="0">
                <a:solidFill>
                  <a:srgbClr val="FFFFFF"/>
                </a:solidFill>
              </a:rPr>
              <a:t>y Dahol Otoide</a:t>
            </a:r>
            <a:endParaRPr lang="en" dirty="0">
              <a:solidFill>
                <a:srgbClr val="FFFFFF"/>
              </a:solidFill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271275" y="161075"/>
            <a:ext cx="8553300" cy="534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 lang="en" sz="2400" dirty="0">
              <a:solidFill>
                <a:srgbClr val="FFFFFF"/>
              </a:solidFill>
              <a:hlinkClick r:id="rId3"/>
            </a:endParaRPr>
          </a:p>
        </p:txBody>
      </p:sp>
      <p:sp>
        <p:nvSpPr>
          <p:cNvPr id="50" name="Shape 50"/>
          <p:cNvSpPr txBox="1"/>
          <p:nvPr/>
        </p:nvSpPr>
        <p:spPr>
          <a:xfrm>
            <a:off x="1714500" y="1889450"/>
            <a:ext cx="7347900" cy="8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1" name="Picture 10" descr="chips300x200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0"/>
            <a:ext cx="5181600" cy="345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marL="457200" lvl="0" indent="-457200" algn="ctr">
              <a:buFont typeface="+mj-lt"/>
              <a:buAutoNum type="arabicPeriod"/>
            </a:pPr>
            <a:r>
              <a:rPr lang="en-US" sz="2400" dirty="0" smtClean="0">
                <a:solidFill>
                  <a:srgbClr val="FFFFFF"/>
                </a:solidFill>
                <a:hlinkClick r:id=""/>
              </a:rPr>
              <a:t>Housing dangerous &amp; </a:t>
            </a:r>
            <a:r>
              <a:rPr lang="en-US" sz="2400" dirty="0" smtClean="0">
                <a:solidFill>
                  <a:srgbClr val="FFFFFF"/>
                </a:solidFill>
                <a:hlinkClick r:id=""/>
              </a:rPr>
              <a:t>non-dangerous </a:t>
            </a:r>
            <a:r>
              <a:rPr lang="en-US" sz="2400" dirty="0" smtClean="0">
                <a:solidFill>
                  <a:srgbClr val="FFFFFF"/>
                </a:solidFill>
                <a:hlinkClick r:id=""/>
              </a:rPr>
              <a:t>inmates </a:t>
            </a:r>
            <a:r>
              <a:rPr lang="en-US" sz="2400" dirty="0" smtClean="0">
                <a:solidFill>
                  <a:srgbClr val="FFFFFF"/>
                </a:solidFill>
                <a:hlinkClick r:id=""/>
              </a:rPr>
              <a:t>together</a:t>
            </a:r>
          </a:p>
          <a:p>
            <a:pPr marL="457200" lvl="0" indent="-457200" algn="ctr">
              <a:buFont typeface="+mj-lt"/>
              <a:buAutoNum type="arabicPeriod"/>
            </a:pPr>
            <a:r>
              <a:rPr lang="en-US" sz="2400" dirty="0" smtClean="0">
                <a:solidFill>
                  <a:srgbClr val="FFFFFF"/>
                </a:solidFill>
                <a:hlinkClick r:id=""/>
              </a:rPr>
              <a:t>High </a:t>
            </a:r>
            <a:r>
              <a:rPr lang="en-US" sz="2400" dirty="0" smtClean="0">
                <a:solidFill>
                  <a:srgbClr val="FFFFFF"/>
                </a:solidFill>
                <a:hlinkClick r:id=""/>
              </a:rPr>
              <a:t>level of tension caused by close </a:t>
            </a:r>
            <a:r>
              <a:rPr lang="en-US" sz="2400" dirty="0" smtClean="0">
                <a:solidFill>
                  <a:srgbClr val="FFFFFF"/>
                </a:solidFill>
                <a:hlinkClick r:id=""/>
              </a:rPr>
              <a:t>quarters </a:t>
            </a:r>
          </a:p>
          <a:p>
            <a:pPr marL="457200" lvl="0" indent="-457200" algn="ctr">
              <a:buFont typeface="+mj-lt"/>
              <a:buAutoNum type="arabicPeriod"/>
            </a:pPr>
            <a:r>
              <a:rPr lang="en-US" sz="2400" dirty="0" smtClean="0">
                <a:solidFill>
                  <a:srgbClr val="FFFFFF"/>
                </a:solidFill>
                <a:hlinkClick r:id=""/>
              </a:rPr>
              <a:t>Easy availability </a:t>
            </a:r>
            <a:r>
              <a:rPr lang="en-US" sz="2400" dirty="0" smtClean="0">
                <a:solidFill>
                  <a:srgbClr val="FFFFFF"/>
                </a:solidFill>
                <a:hlinkClick r:id=""/>
              </a:rPr>
              <a:t>of deadly </a:t>
            </a:r>
            <a:r>
              <a:rPr lang="en-US" sz="2400" dirty="0" smtClean="0">
                <a:solidFill>
                  <a:srgbClr val="FFFFFF"/>
                </a:solidFill>
                <a:hlinkClick r:id=""/>
              </a:rPr>
              <a:t>weapons</a:t>
            </a:r>
          </a:p>
          <a:p>
            <a:pPr marL="457200" lvl="0" indent="-457200" algn="ctr">
              <a:buFont typeface="+mj-lt"/>
              <a:buAutoNum type="arabicPeriod"/>
            </a:pPr>
            <a:r>
              <a:rPr lang="en-US" sz="2400" dirty="0" smtClean="0">
                <a:solidFill>
                  <a:srgbClr val="FFFFFF"/>
                </a:solidFill>
                <a:hlinkClick r:id=""/>
              </a:rPr>
              <a:t>Architectural </a:t>
            </a:r>
            <a:r>
              <a:rPr lang="en-US" sz="2400" dirty="0" smtClean="0">
                <a:solidFill>
                  <a:srgbClr val="FFFFFF"/>
                </a:solidFill>
                <a:hlinkClick r:id=""/>
              </a:rPr>
              <a:t>design, including size &amp; </a:t>
            </a:r>
            <a:r>
              <a:rPr lang="en-US" sz="2400" dirty="0" smtClean="0">
                <a:solidFill>
                  <a:srgbClr val="FFFFFF"/>
                </a:solidFill>
                <a:hlinkClick r:id=""/>
              </a:rPr>
              <a:t>condition</a:t>
            </a:r>
          </a:p>
          <a:p>
            <a:pPr marL="457200" lvl="0" indent="-457200" algn="ctr">
              <a:buFont typeface="+mj-lt"/>
              <a:buAutoNum type="arabicPeriod"/>
            </a:pPr>
            <a:r>
              <a:rPr lang="en-US" sz="2400" dirty="0" smtClean="0">
                <a:solidFill>
                  <a:srgbClr val="FFFFFF"/>
                </a:solidFill>
                <a:hlinkClick r:id=""/>
              </a:rPr>
              <a:t>Inadequate </a:t>
            </a:r>
            <a:r>
              <a:rPr lang="en-US" sz="2400" dirty="0" smtClean="0">
                <a:solidFill>
                  <a:srgbClr val="FFFFFF"/>
                </a:solidFill>
                <a:hlinkClick r:id=""/>
              </a:rPr>
              <a:t>supervision by staff &amp; inmate-staff relations</a:t>
            </a:r>
            <a:endParaRPr lang="en" sz="24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207" name="Shape 207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“Imprisonment”- </a:t>
            </a:r>
            <a:r>
              <a:rPr lang="en" dirty="0">
                <a:solidFill>
                  <a:srgbClr val="FFFFFF"/>
                </a:solidFill>
                <a:hlinkClick r:id=""/>
              </a:rPr>
              <a:t>$300 Answer</a:t>
            </a:r>
          </a:p>
        </p:txBody>
      </p:sp>
      <p:sp>
        <p:nvSpPr>
          <p:cNvPr id="208" name="Shape 208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209" name="Shape 209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What are the three causes of inmate violence?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234" name="Shape 234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“Imprisonment”- </a:t>
            </a:r>
            <a:r>
              <a:rPr lang="en" dirty="0">
                <a:solidFill>
                  <a:srgbClr val="FFFFFF"/>
                </a:solidFill>
                <a:hlinkClick r:id=""/>
              </a:rPr>
              <a:t>$500 Question</a:t>
            </a:r>
          </a:p>
        </p:txBody>
      </p:sp>
      <p:sp>
        <p:nvSpPr>
          <p:cNvPr id="235" name="Shape 235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236" name="Shape 236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2" name="Shape 242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Age, Attitude &amp; Race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243" name="Shape 243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“Imprisonment”- </a:t>
            </a:r>
            <a:r>
              <a:rPr lang="en" dirty="0">
                <a:solidFill>
                  <a:srgbClr val="FFFFFF"/>
                </a:solidFill>
                <a:hlinkClick r:id=""/>
              </a:rPr>
              <a:t>$500 Answer</a:t>
            </a:r>
          </a:p>
        </p:txBody>
      </p:sp>
      <p:sp>
        <p:nvSpPr>
          <p:cNvPr id="244" name="Shape 244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245" name="Shape 245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What’s stopping inmates from reporting sexual assault?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252" name="Shape 252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“The Numbers”- </a:t>
            </a:r>
            <a:r>
              <a:rPr lang="en" dirty="0">
                <a:solidFill>
                  <a:srgbClr val="FFFFFF"/>
                </a:solidFill>
                <a:hlinkClick r:id=""/>
              </a:rPr>
              <a:t>$100 Question</a:t>
            </a:r>
          </a:p>
        </p:txBody>
      </p:sp>
      <p:sp>
        <p:nvSpPr>
          <p:cNvPr id="253" name="Shape 253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254" name="Shape 254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0" name="Shape 260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Fear of repruccsion of inmate subculture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261" name="Shape 261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“The Numbers- </a:t>
            </a:r>
            <a:r>
              <a:rPr lang="en" dirty="0">
                <a:solidFill>
                  <a:srgbClr val="FFFFFF"/>
                </a:solidFill>
                <a:hlinkClick r:id=""/>
              </a:rPr>
              <a:t>$100 Answer</a:t>
            </a:r>
          </a:p>
        </p:txBody>
      </p:sp>
      <p:sp>
        <p:nvSpPr>
          <p:cNvPr id="262" name="Shape 262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263" name="Shape 263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3" name="Shape 323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How many people per 100,000 are likely to commit suicide in prison?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324" name="Shape 324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“The Numbers”- </a:t>
            </a:r>
            <a:r>
              <a:rPr lang="en" dirty="0">
                <a:solidFill>
                  <a:srgbClr val="FFFFFF"/>
                </a:solidFill>
                <a:hlinkClick r:id=""/>
              </a:rPr>
              <a:t>$500 Question</a:t>
            </a:r>
          </a:p>
        </p:txBody>
      </p:sp>
      <p:sp>
        <p:nvSpPr>
          <p:cNvPr id="325" name="Shape 325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326" name="Shape 326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2" name="Shape 332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120 per 100,000 people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333" name="Shape 333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“The Numbers”- </a:t>
            </a:r>
            <a:r>
              <a:rPr lang="en" dirty="0">
                <a:solidFill>
                  <a:srgbClr val="FFFFFF"/>
                </a:solidFill>
                <a:hlinkClick r:id=""/>
              </a:rPr>
              <a:t>$500 Answer</a:t>
            </a:r>
          </a:p>
        </p:txBody>
      </p:sp>
      <p:sp>
        <p:nvSpPr>
          <p:cNvPr id="334" name="Shape 334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335" name="Shape 335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What age did Troy first get into a Juvinile Detention Center?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342" name="Shape 342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“Video”- </a:t>
            </a:r>
            <a:r>
              <a:rPr lang="en" dirty="0">
                <a:solidFill>
                  <a:srgbClr val="FFFFFF"/>
                </a:solidFill>
                <a:hlinkClick r:id=""/>
              </a:rPr>
              <a:t>$100 Question</a:t>
            </a:r>
          </a:p>
        </p:txBody>
      </p:sp>
      <p:sp>
        <p:nvSpPr>
          <p:cNvPr id="343" name="Shape 343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344" name="Shape 344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0" name="Shape 350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12 years old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351" name="Shape 351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“Video”</a:t>
            </a:r>
            <a:r>
              <a:rPr lang="en" dirty="0" smtClean="0">
                <a:solidFill>
                  <a:srgbClr val="FFFFFF"/>
                </a:solidFill>
                <a:hlinkClick r:id=""/>
              </a:rPr>
              <a:t> </a:t>
            </a:r>
            <a:r>
              <a:rPr lang="en" dirty="0">
                <a:solidFill>
                  <a:srgbClr val="FFFFFF"/>
                </a:solidFill>
                <a:hlinkClick r:id=""/>
              </a:rPr>
              <a:t>- $100 Answer</a:t>
            </a:r>
          </a:p>
        </p:txBody>
      </p:sp>
      <p:sp>
        <p:nvSpPr>
          <p:cNvPr id="352" name="Shape 352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353" name="Shape 353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What did staff members do when they saw Troy being forced to perform sexual acts?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360" name="Shape 360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“Video”</a:t>
            </a:r>
            <a:r>
              <a:rPr lang="en" dirty="0" smtClean="0">
                <a:solidFill>
                  <a:srgbClr val="FFFFFF"/>
                </a:solidFill>
                <a:hlinkClick r:id=""/>
              </a:rPr>
              <a:t> </a:t>
            </a:r>
            <a:r>
              <a:rPr lang="en" dirty="0">
                <a:solidFill>
                  <a:srgbClr val="FFFFFF"/>
                </a:solidFill>
                <a:hlinkClick r:id=""/>
              </a:rPr>
              <a:t>- $200 Question</a:t>
            </a:r>
          </a:p>
        </p:txBody>
      </p:sp>
      <p:sp>
        <p:nvSpPr>
          <p:cNvPr id="361" name="Shape 361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362" name="Shape 362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>
            <a:hlinkClick r:id="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" name="Shape 63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33"/>
            <a:ext cx="4932900" cy="13257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rgbClr val="FFFF00"/>
                </a:solidFill>
                <a:hlinkClick r:id=""/>
              </a:rPr>
              <a:t>JEOPARDY BOARD</a:t>
            </a:r>
          </a:p>
        </p:txBody>
      </p:sp>
      <p:graphicFrame>
        <p:nvGraphicFramePr>
          <p:cNvPr id="64" name="Shape 64"/>
          <p:cNvGraphicFramePr/>
          <p:nvPr/>
        </p:nvGraphicFramePr>
        <p:xfrm>
          <a:off x="0" y="1396805"/>
          <a:ext cx="9009375" cy="5461195"/>
        </p:xfrm>
        <a:graphic>
          <a:graphicData uri="http://schemas.openxmlformats.org/drawingml/2006/table">
            <a:tbl>
              <a:tblPr>
                <a:noFill/>
                <a:tableStyleId>{F8F3EB15-A799-482C-87DD-E67C2ABDC9D3}</a:tableStyleId>
              </a:tblPr>
              <a:tblGrid>
                <a:gridCol w="1801875"/>
                <a:gridCol w="1801875"/>
                <a:gridCol w="1801875"/>
                <a:gridCol w="1801875"/>
                <a:gridCol w="1801875"/>
              </a:tblGrid>
              <a:tr h="897175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 smtClean="0">
                          <a:solidFill>
                            <a:schemeClr val="bg1"/>
                          </a:solidFill>
                          <a:hlinkClick r:id=""/>
                        </a:rPr>
                        <a:t>Monster</a:t>
                      </a:r>
                      <a:endParaRPr lang="en" sz="24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 smtClean="0">
                          <a:solidFill>
                            <a:schemeClr val="bg1"/>
                          </a:solidFill>
                          <a:hlinkClick r:id=""/>
                        </a:rPr>
                        <a:t>Imprisonment</a:t>
                      </a:r>
                      <a:endParaRPr lang="en" sz="24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 smtClean="0">
                          <a:solidFill>
                            <a:schemeClr val="bg1"/>
                          </a:solidFill>
                          <a:hlinkClick r:id=""/>
                        </a:rPr>
                        <a:t>The</a:t>
                      </a:r>
                      <a:r>
                        <a:rPr lang="en" sz="2400" b="1" baseline="0" dirty="0" smtClean="0">
                          <a:solidFill>
                            <a:schemeClr val="bg1"/>
                          </a:solidFill>
                          <a:hlinkClick r:id=""/>
                        </a:rPr>
                        <a:t> Numbers</a:t>
                      </a:r>
                      <a:endParaRPr lang="en" sz="24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 smtClean="0">
                          <a:solidFill>
                            <a:schemeClr val="bg1"/>
                          </a:solidFill>
                          <a:hlinkClick r:id=""/>
                        </a:rPr>
                        <a:t>Video</a:t>
                      </a:r>
                      <a:endParaRPr lang="en" sz="24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2400" b="1" dirty="0">
                        <a:solidFill>
                          <a:srgbClr val="FFFFFF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7175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200" b="1" dirty="0">
                          <a:solidFill>
                            <a:srgbClr val="FFFF00"/>
                          </a:solidFill>
                          <a:hlinkClick r:id=""/>
                        </a:rPr>
                        <a:t>$100</a:t>
                      </a: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200" b="1" dirty="0">
                          <a:solidFill>
                            <a:schemeClr val="bg1"/>
                          </a:solidFill>
                          <a:hlinkClick r:id=""/>
                        </a:rPr>
                        <a:t>$100</a:t>
                      </a: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200" b="1" dirty="0">
                          <a:solidFill>
                            <a:schemeClr val="bg1"/>
                          </a:solidFill>
                          <a:hlinkClick r:id=""/>
                        </a:rPr>
                        <a:t>$100</a:t>
                      </a: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200" b="1">
                          <a:solidFill>
                            <a:schemeClr val="bg1"/>
                          </a:solidFill>
                          <a:hlinkClick r:id=""/>
                        </a:rPr>
                        <a:t>$100</a:t>
                      </a: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rgbClr val="FFFF00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717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rgbClr val="FFFF00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200" b="1" dirty="0">
                          <a:solidFill>
                            <a:schemeClr val="bg1"/>
                          </a:solidFill>
                          <a:hlinkClick r:id=""/>
                        </a:rPr>
                        <a:t>$200</a:t>
                      </a: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rgbClr val="FFFF00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7175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rgbClr val="FFFF00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200" b="1" dirty="0">
                          <a:solidFill>
                            <a:schemeClr val="bg1"/>
                          </a:solidFill>
                          <a:hlinkClick r:id=""/>
                        </a:rPr>
                        <a:t>$300</a:t>
                      </a: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rgbClr val="FFFF00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7175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rgbClr val="FFFF00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rgbClr val="FFFF00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7175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hlinkClick r:id=""/>
                        </a:rPr>
                        <a:t>$500</a:t>
                      </a: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200" b="1" dirty="0">
                          <a:solidFill>
                            <a:schemeClr val="bg1"/>
                          </a:solidFill>
                          <a:hlinkClick r:id=""/>
                        </a:rPr>
                        <a:t>$500</a:t>
                      </a: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200" b="1" dirty="0" smtClean="0">
                          <a:solidFill>
                            <a:schemeClr val="bg1"/>
                          </a:solidFill>
                          <a:hlinkClick r:id=""/>
                        </a:rPr>
                        <a:t>$500</a:t>
                      </a:r>
                      <a:endParaRPr lang="en" sz="3200" b="1" dirty="0">
                        <a:solidFill>
                          <a:schemeClr val="bg1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200" b="1" dirty="0">
                          <a:solidFill>
                            <a:schemeClr val="bg1"/>
                          </a:solidFill>
                          <a:hlinkClick r:id=""/>
                        </a:rPr>
                        <a:t>$500</a:t>
                      </a: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" sz="3200" b="1" dirty="0">
                        <a:solidFill>
                          <a:srgbClr val="FFFF00"/>
                        </a:solidFill>
                        <a:hlinkClick r:id=""/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5" name="Shape 65">
            <a:hlinkClick r:id=""/>
          </p:cNvPr>
          <p:cNvSpPr txBox="1"/>
          <p:nvPr/>
        </p:nvSpPr>
        <p:spPr>
          <a:xfrm>
            <a:off x="6477000" y="381000"/>
            <a:ext cx="2482500" cy="57480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 b="1" dirty="0">
                <a:solidFill>
                  <a:srgbClr val="FFFF00"/>
                </a:solidFill>
                <a:hlinkClick r:id=""/>
              </a:rPr>
              <a:t>FINAL 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8" name="Shape 368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Turn their head and ignore the situation becuase they weren’t fond of kids like Troy’s age that were different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369" name="Shape 369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“Video’- </a:t>
            </a:r>
            <a:r>
              <a:rPr lang="en" dirty="0">
                <a:solidFill>
                  <a:srgbClr val="FFFFFF"/>
                </a:solidFill>
                <a:hlinkClick r:id=""/>
              </a:rPr>
              <a:t>$200 Answer</a:t>
            </a:r>
          </a:p>
        </p:txBody>
      </p:sp>
      <p:sp>
        <p:nvSpPr>
          <p:cNvPr id="370" name="Shape 370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371" name="Shape 371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3" name="Shape 413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What is the name of the organization Troy is apart of?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414" name="Shape 414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“Video”- </a:t>
            </a:r>
            <a:r>
              <a:rPr lang="en" dirty="0">
                <a:solidFill>
                  <a:srgbClr val="FFFFFF"/>
                </a:solidFill>
                <a:hlinkClick r:id=""/>
              </a:rPr>
              <a:t>$500 Question</a:t>
            </a:r>
          </a:p>
        </p:txBody>
      </p:sp>
      <p:sp>
        <p:nvSpPr>
          <p:cNvPr id="415" name="Shape 415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416" name="Shape 416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2" name="Shape 422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Justin Detention International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423" name="Shape 423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“Video”- </a:t>
            </a:r>
            <a:r>
              <a:rPr lang="en" dirty="0">
                <a:solidFill>
                  <a:srgbClr val="FFFFFF"/>
                </a:solidFill>
                <a:hlinkClick r:id=""/>
              </a:rPr>
              <a:t>$500 Answer</a:t>
            </a:r>
          </a:p>
        </p:txBody>
      </p:sp>
      <p:sp>
        <p:nvSpPr>
          <p:cNvPr id="424" name="Shape 424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425" name="Shape 425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1" name="Shape 431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question here</a:t>
            </a:r>
          </a:p>
        </p:txBody>
      </p:sp>
      <p:sp>
        <p:nvSpPr>
          <p:cNvPr id="432" name="Shape 432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Topic 5 - $100 Question</a:t>
            </a:r>
          </a:p>
        </p:txBody>
      </p:sp>
      <p:sp>
        <p:nvSpPr>
          <p:cNvPr id="433" name="Shape 433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434" name="Shape 434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0" name="Shape 440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answer here</a:t>
            </a:r>
          </a:p>
        </p:txBody>
      </p:sp>
      <p:sp>
        <p:nvSpPr>
          <p:cNvPr id="441" name="Shape 441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Topic 5 - $100 Answer</a:t>
            </a:r>
          </a:p>
        </p:txBody>
      </p:sp>
      <p:sp>
        <p:nvSpPr>
          <p:cNvPr id="442" name="Shape 442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443" name="Shape 443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question here</a:t>
            </a:r>
          </a:p>
        </p:txBody>
      </p:sp>
      <p:sp>
        <p:nvSpPr>
          <p:cNvPr id="450" name="Shape 450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Topic 5 - $200 Question</a:t>
            </a:r>
          </a:p>
        </p:txBody>
      </p:sp>
      <p:sp>
        <p:nvSpPr>
          <p:cNvPr id="451" name="Shape 451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452" name="Shape 452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8" name="Shape 458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answer here</a:t>
            </a:r>
          </a:p>
        </p:txBody>
      </p:sp>
      <p:sp>
        <p:nvSpPr>
          <p:cNvPr id="459" name="Shape 459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Topic 5 - $200 Answer</a:t>
            </a:r>
          </a:p>
        </p:txBody>
      </p:sp>
      <p:sp>
        <p:nvSpPr>
          <p:cNvPr id="460" name="Shape 460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461" name="Shape 461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7" name="Shape 467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question here</a:t>
            </a:r>
          </a:p>
        </p:txBody>
      </p:sp>
      <p:sp>
        <p:nvSpPr>
          <p:cNvPr id="468" name="Shape 468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Topic 5 - $300 Question</a:t>
            </a:r>
          </a:p>
        </p:txBody>
      </p:sp>
      <p:sp>
        <p:nvSpPr>
          <p:cNvPr id="469" name="Shape 469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470" name="Shape 470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6" name="Shape 476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answer here</a:t>
            </a:r>
          </a:p>
        </p:txBody>
      </p:sp>
      <p:sp>
        <p:nvSpPr>
          <p:cNvPr id="477" name="Shape 477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Topic 5 - $300 Answer</a:t>
            </a:r>
          </a:p>
        </p:txBody>
      </p:sp>
      <p:sp>
        <p:nvSpPr>
          <p:cNvPr id="478" name="Shape 478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479" name="Shape 479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Shape 484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5" name="Shape 485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question here</a:t>
            </a:r>
          </a:p>
        </p:txBody>
      </p:sp>
      <p:sp>
        <p:nvSpPr>
          <p:cNvPr id="486" name="Shape 486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Topic 5 - $400 Question</a:t>
            </a:r>
          </a:p>
        </p:txBody>
      </p:sp>
      <p:sp>
        <p:nvSpPr>
          <p:cNvPr id="487" name="Shape 487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488" name="Shape 488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What doesn’t scare people in jail?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72" name="Shape 72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“Monster”- </a:t>
            </a:r>
            <a:r>
              <a:rPr lang="en" dirty="0">
                <a:solidFill>
                  <a:srgbClr val="FFFFFF"/>
                </a:solidFill>
                <a:hlinkClick r:id=""/>
              </a:rPr>
              <a:t>$100 Question</a:t>
            </a:r>
          </a:p>
        </p:txBody>
      </p:sp>
      <p:sp>
        <p:nvSpPr>
          <p:cNvPr id="73" name="Shape 73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74" name="Shape 74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4" name="Shape 494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answer here</a:t>
            </a:r>
          </a:p>
        </p:txBody>
      </p:sp>
      <p:sp>
        <p:nvSpPr>
          <p:cNvPr id="495" name="Shape 495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Topic 5 - $400 Answer</a:t>
            </a:r>
          </a:p>
        </p:txBody>
      </p:sp>
      <p:sp>
        <p:nvSpPr>
          <p:cNvPr id="496" name="Shape 496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497" name="Shape 497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3" name="Shape 503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question here</a:t>
            </a:r>
          </a:p>
        </p:txBody>
      </p:sp>
      <p:sp>
        <p:nvSpPr>
          <p:cNvPr id="504" name="Shape 504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Topic 5 - $500 Question</a:t>
            </a:r>
          </a:p>
        </p:txBody>
      </p:sp>
      <p:sp>
        <p:nvSpPr>
          <p:cNvPr id="505" name="Shape 505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506" name="Shape 506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2" name="Shape 512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answer here</a:t>
            </a:r>
          </a:p>
        </p:txBody>
      </p:sp>
      <p:sp>
        <p:nvSpPr>
          <p:cNvPr id="513" name="Shape 513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Topic 5 - $500 Answer</a:t>
            </a:r>
          </a:p>
        </p:txBody>
      </p:sp>
      <p:sp>
        <p:nvSpPr>
          <p:cNvPr id="514" name="Shape 514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515" name="Shape 515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hape 520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1" name="Shape 521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2730225"/>
            <a:ext cx="8229600" cy="32163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Topic: Type topic here</a:t>
            </a:r>
          </a:p>
        </p:txBody>
      </p:sp>
      <p:sp>
        <p:nvSpPr>
          <p:cNvPr id="522" name="Shape 522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FINAL</a:t>
            </a:r>
          </a:p>
        </p:txBody>
      </p:sp>
      <p:sp>
        <p:nvSpPr>
          <p:cNvPr id="523" name="Shape 523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</a:t>
            </a: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</a:rPr>
              <a:t>question</a:t>
            </a:r>
          </a:p>
        </p:txBody>
      </p:sp>
      <p:pic>
        <p:nvPicPr>
          <p:cNvPr id="524" name="Shape 524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Shape 525">
            <a:hlinkClick r:id="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27163" y="967097"/>
            <a:ext cx="5731725" cy="170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1" name="Shape 531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question here</a:t>
            </a:r>
          </a:p>
        </p:txBody>
      </p:sp>
      <p:sp>
        <p:nvSpPr>
          <p:cNvPr id="532" name="Shape 532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Final Jeopardy Question</a:t>
            </a:r>
          </a:p>
        </p:txBody>
      </p:sp>
      <p:sp>
        <p:nvSpPr>
          <p:cNvPr id="533" name="Shape 533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534" name="Shape 534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0" name="Shape 540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>
                <a:solidFill>
                  <a:srgbClr val="FFFFFF"/>
                </a:solidFill>
                <a:hlinkClick r:id=""/>
              </a:rPr>
              <a:t>Type answer here</a:t>
            </a:r>
          </a:p>
        </p:txBody>
      </p:sp>
      <p:sp>
        <p:nvSpPr>
          <p:cNvPr id="541" name="Shape 541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hlinkClick r:id=""/>
              </a:rPr>
              <a:t>Final Jeopardy Answer</a:t>
            </a:r>
          </a:p>
        </p:txBody>
      </p:sp>
      <p:sp>
        <p:nvSpPr>
          <p:cNvPr id="542" name="Shape 542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543" name="Shape 543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Looking at them aggressively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81" name="Shape 81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“Monster”- </a:t>
            </a:r>
            <a:r>
              <a:rPr lang="en" dirty="0">
                <a:solidFill>
                  <a:srgbClr val="FFFFFF"/>
                </a:solidFill>
                <a:hlinkClick r:id=""/>
              </a:rPr>
              <a:t>$100 Answer</a:t>
            </a:r>
          </a:p>
        </p:txBody>
      </p:sp>
      <p:sp>
        <p:nvSpPr>
          <p:cNvPr id="82" name="Shape 82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83" name="Shape 83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If inmates catch Steve being too nice, what he’s afraid will happen to him?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144" name="Shape 144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“Monster”- </a:t>
            </a:r>
            <a:r>
              <a:rPr lang="en" dirty="0">
                <a:solidFill>
                  <a:srgbClr val="FFFFFF"/>
                </a:solidFill>
                <a:hlinkClick r:id=""/>
              </a:rPr>
              <a:t>$500 Question</a:t>
            </a:r>
          </a:p>
        </p:txBody>
      </p:sp>
      <p:sp>
        <p:nvSpPr>
          <p:cNvPr id="145" name="Shape 145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146" name="Shape 146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Steve is afraid he’ll get beat up, raped or killed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153" name="Shape 153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</a:t>
            </a:r>
            <a:r>
              <a:rPr lang="en" dirty="0" smtClean="0">
                <a:solidFill>
                  <a:srgbClr val="FFFFFF"/>
                </a:solidFill>
                <a:hlinkClick r:id=""/>
              </a:rPr>
              <a:t>Monster”- </a:t>
            </a:r>
            <a:r>
              <a:rPr lang="en" dirty="0">
                <a:solidFill>
                  <a:srgbClr val="FFFFFF"/>
                </a:solidFill>
                <a:hlinkClick r:id=""/>
              </a:rPr>
              <a:t>$500 Answer</a:t>
            </a:r>
          </a:p>
        </p:txBody>
      </p:sp>
      <p:sp>
        <p:nvSpPr>
          <p:cNvPr id="154" name="Shape 154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155" name="Shape 155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Name 3 Roles in Jail?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162" name="Shape 162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“Imprisonment”- </a:t>
            </a:r>
            <a:r>
              <a:rPr lang="en" dirty="0">
                <a:solidFill>
                  <a:srgbClr val="FFFFFF"/>
                </a:solidFill>
                <a:hlinkClick r:id=""/>
              </a:rPr>
              <a:t>$100 Question</a:t>
            </a:r>
          </a:p>
        </p:txBody>
      </p:sp>
      <p:sp>
        <p:nvSpPr>
          <p:cNvPr id="163" name="Shape 163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164" name="Shape 164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4800" dirty="0" smtClean="0">
                <a:solidFill>
                  <a:srgbClr val="FFFFFF"/>
                </a:solidFill>
                <a:hlinkClick r:id=""/>
              </a:rPr>
              <a:t>The</a:t>
            </a:r>
            <a:r>
              <a:rPr lang="en" sz="4800" dirty="0" smtClean="0">
                <a:solidFill>
                  <a:srgbClr val="FFFFFF"/>
                </a:solidFill>
                <a:hlinkClick r:id=""/>
              </a:rPr>
              <a:t> Snitch, Punk, Hustler, Right Guy, Square John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171" name="Shape 171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“Imprisonment”- </a:t>
            </a:r>
            <a:r>
              <a:rPr lang="en" dirty="0">
                <a:solidFill>
                  <a:srgbClr val="FFFFFF"/>
                </a:solidFill>
                <a:hlinkClick r:id=""/>
              </a:rPr>
              <a:t>$100 Answer</a:t>
            </a:r>
          </a:p>
        </p:txBody>
      </p:sp>
      <p:sp>
        <p:nvSpPr>
          <p:cNvPr id="172" name="Shape 172">
            <a:hlinkClick r:id="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return to Jeopardy Board</a:t>
            </a:r>
          </a:p>
        </p:txBody>
      </p:sp>
      <p:pic>
        <p:nvPicPr>
          <p:cNvPr id="173" name="Shape 173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>
            <a:hlinkClick r:id="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7" name="Shape 197">
            <a:hlinkClick r:id="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FFFFFF"/>
                </a:solidFill>
                <a:hlinkClick r:id=""/>
              </a:rPr>
              <a:t>What Is A Cause Of Prison Violence?</a:t>
            </a:r>
            <a:endParaRPr lang="en" sz="4800" dirty="0">
              <a:solidFill>
                <a:srgbClr val="FFFFFF"/>
              </a:solidFill>
              <a:hlinkClick r:id=""/>
            </a:endParaRPr>
          </a:p>
        </p:txBody>
      </p:sp>
      <p:sp>
        <p:nvSpPr>
          <p:cNvPr id="198" name="Shape 198">
            <a:hlinkClick r:id="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  <a:solidFill>
            <a:schemeClr val="bg1"/>
          </a:solidFill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FFFFFF"/>
                </a:solidFill>
                <a:hlinkClick r:id=""/>
              </a:rPr>
              <a:t>“Imprisonment”- </a:t>
            </a:r>
            <a:r>
              <a:rPr lang="en" dirty="0">
                <a:solidFill>
                  <a:srgbClr val="FFFFFF"/>
                </a:solidFill>
                <a:hlinkClick r:id=""/>
              </a:rPr>
              <a:t>$300 Question</a:t>
            </a:r>
          </a:p>
        </p:txBody>
      </p:sp>
      <p:sp>
        <p:nvSpPr>
          <p:cNvPr id="199" name="Shape 199">
            <a:hlinkClick r:id="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  <a:hlinkClick r:id=""/>
              </a:rPr>
              <a:t>Click to see answer</a:t>
            </a:r>
          </a:p>
        </p:txBody>
      </p:sp>
      <p:pic>
        <p:nvPicPr>
          <p:cNvPr id="200" name="Shape 200">
            <a:hlinkClick r:id="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638</Words>
  <PresentationFormat>On-screen Show (4:3)</PresentationFormat>
  <Paragraphs>121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Wave</vt:lpstr>
      <vt:lpstr>Jeopardy</vt:lpstr>
      <vt:lpstr>JEOPARDY BOARD</vt:lpstr>
      <vt:lpstr>“Monster”- $100 Question</vt:lpstr>
      <vt:lpstr>“Monster”- $100 Answer</vt:lpstr>
      <vt:lpstr>“Monster”- $500 Question</vt:lpstr>
      <vt:lpstr>“Monster”- $500 Answer</vt:lpstr>
      <vt:lpstr>“Imprisonment”- $100 Question</vt:lpstr>
      <vt:lpstr>“Imprisonment”- $100 Answer</vt:lpstr>
      <vt:lpstr>“Imprisonment”- $300 Question</vt:lpstr>
      <vt:lpstr>“Imprisonment”- $300 Answer</vt:lpstr>
      <vt:lpstr>“Imprisonment”- $500 Question</vt:lpstr>
      <vt:lpstr>“Imprisonment”- $500 Answer</vt:lpstr>
      <vt:lpstr>“The Numbers”- $100 Question</vt:lpstr>
      <vt:lpstr>“The Numbers- $100 Answer</vt:lpstr>
      <vt:lpstr>“The Numbers”- $500 Question</vt:lpstr>
      <vt:lpstr>“The Numbers”- $500 Answer</vt:lpstr>
      <vt:lpstr>“Video”- $100 Question</vt:lpstr>
      <vt:lpstr>“Video” - $100 Answer</vt:lpstr>
      <vt:lpstr>“Video” - $200 Question</vt:lpstr>
      <vt:lpstr>“Video’- $200 Answer</vt:lpstr>
      <vt:lpstr>“Video”- $500 Question</vt:lpstr>
      <vt:lpstr>“Video”- $500 Answer</vt:lpstr>
      <vt:lpstr>Topic 5 - $100 Question</vt:lpstr>
      <vt:lpstr>Topic 5 - $100 Answer</vt:lpstr>
      <vt:lpstr>Topic 5 - $200 Question</vt:lpstr>
      <vt:lpstr>Topic 5 - $200 Answer</vt:lpstr>
      <vt:lpstr>Topic 5 - $300 Question</vt:lpstr>
      <vt:lpstr>Topic 5 - $300 Answer</vt:lpstr>
      <vt:lpstr>Topic 5 - $400 Question</vt:lpstr>
      <vt:lpstr>Topic 5 - $400 Answer</vt:lpstr>
      <vt:lpstr>Topic 5 - $500 Question</vt:lpstr>
      <vt:lpstr>Topic 5 - $500 Answer</vt:lpstr>
      <vt:lpstr>FINAL</vt:lpstr>
      <vt:lpstr>Final Jeopardy Question</vt:lpstr>
      <vt:lpstr>Final Jeopardy Answer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5-topic Template</dc:title>
  <dc:creator>Dahol O</dc:creator>
  <cp:lastModifiedBy>Windows User</cp:lastModifiedBy>
  <cp:revision>48</cp:revision>
  <dcterms:modified xsi:type="dcterms:W3CDTF">2017-11-21T00:07:55Z</dcterms:modified>
</cp:coreProperties>
</file>